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74" r:id="rId5"/>
    <p:sldId id="259" r:id="rId6"/>
    <p:sldId id="260" r:id="rId7"/>
    <p:sldId id="268" r:id="rId8"/>
    <p:sldId id="269" r:id="rId9"/>
    <p:sldId id="270" r:id="rId10"/>
    <p:sldId id="271" r:id="rId11"/>
    <p:sldId id="272" r:id="rId12"/>
    <p:sldId id="261" r:id="rId13"/>
    <p:sldId id="262" r:id="rId14"/>
    <p:sldId id="264" r:id="rId15"/>
    <p:sldId id="275" r:id="rId16"/>
    <p:sldId id="276" r:id="rId17"/>
    <p:sldId id="265" r:id="rId18"/>
    <p:sldId id="266" r:id="rId19"/>
    <p:sldId id="26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944"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64DF04E-D0AF-4462-8D1D-22F9FC029E8F}" type="datetimeFigureOut">
              <a:rPr lang="ru-RU" smtClean="0"/>
              <a:pPr/>
              <a:t>26.03.2019</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C160BB-572D-4F8C-ABCE-C0AA24DBF40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64DF04E-D0AF-4462-8D1D-22F9FC029E8F}" type="datetimeFigureOut">
              <a:rPr lang="ru-RU" smtClean="0"/>
              <a:pPr/>
              <a:t>26.03.2019</a:t>
            </a:fld>
            <a:endParaRPr lang="ru-RU"/>
          </a:p>
        </p:txBody>
      </p:sp>
      <p:sp>
        <p:nvSpPr>
          <p:cNvPr id="27" name="Номер слайда 26"/>
          <p:cNvSpPr>
            <a:spLocks noGrp="1"/>
          </p:cNvSpPr>
          <p:nvPr>
            <p:ph type="sldNum" sz="quarter" idx="11"/>
          </p:nvPr>
        </p:nvSpPr>
        <p:spPr/>
        <p:txBody>
          <a:bodyPr rtlCol="0"/>
          <a:lstStyle/>
          <a:p>
            <a:fld id="{DDC160BB-572D-4F8C-ABCE-C0AA24DBF401}"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64DF04E-D0AF-4462-8D1D-22F9FC029E8F}" type="datetimeFigureOut">
              <a:rPr lang="ru-RU" smtClean="0"/>
              <a:pPr/>
              <a:t>26.03.2019</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DDC160BB-572D-4F8C-ABCE-C0AA24DBF40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64DF04E-D0AF-4462-8D1D-22F9FC029E8F}" type="datetimeFigureOut">
              <a:rPr lang="ru-RU" smtClean="0"/>
              <a:pPr/>
              <a:t>26.03.2019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C160BB-572D-4F8C-ABCE-C0AA24DBF40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64DF04E-D0AF-4462-8D1D-22F9FC029E8F}" type="datetimeFigureOut">
              <a:rPr lang="ru-RU" smtClean="0"/>
              <a:pPr/>
              <a:t>26.03.2019</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C160BB-572D-4F8C-ABCE-C0AA24DBF40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asha-teplitsa.ru/virashivanie/page/2" TargetMode="External"/><Relationship Id="rId2" Type="http://schemas.openxmlformats.org/officeDocument/2006/relationships/hyperlink" Target="http://sadyrad.ru/teplica/kakie-ovoshhi-sazhat-v-teplice-vmest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Проектная работа</a:t>
            </a:r>
            <a:br>
              <a:rPr lang="ru-RU" dirty="0" smtClean="0"/>
            </a:br>
            <a:r>
              <a:rPr lang="ru-RU" dirty="0" smtClean="0"/>
              <a:t>«Наша школьная теплица»</a:t>
            </a:r>
            <a:endParaRPr lang="ru-RU" dirty="0"/>
          </a:p>
        </p:txBody>
      </p:sp>
      <p:sp>
        <p:nvSpPr>
          <p:cNvPr id="3" name="Подзаголовок 2"/>
          <p:cNvSpPr>
            <a:spLocks noGrp="1"/>
          </p:cNvSpPr>
          <p:nvPr>
            <p:ph type="subTitle" idx="1"/>
          </p:nvPr>
        </p:nvSpPr>
        <p:spPr/>
        <p:txBody>
          <a:bodyPr>
            <a:normAutofit/>
          </a:bodyPr>
          <a:lstStyle/>
          <a:p>
            <a:r>
              <a:rPr lang="ru-RU" dirty="0" smtClean="0"/>
              <a:t>Выполнили ученики 8 класса</a:t>
            </a:r>
          </a:p>
          <a:p>
            <a:r>
              <a:rPr lang="ru-RU" dirty="0" smtClean="0"/>
              <a:t>Васильев В., Обухов И.</a:t>
            </a:r>
          </a:p>
          <a:p>
            <a:r>
              <a:rPr lang="ru-RU" dirty="0" smtClean="0"/>
              <a:t>Руководитель </a:t>
            </a:r>
            <a:r>
              <a:rPr lang="ru-RU" dirty="0" err="1" smtClean="0"/>
              <a:t>Чагдуров</a:t>
            </a:r>
            <a:r>
              <a:rPr lang="ru-RU" dirty="0" smtClean="0"/>
              <a:t> Б.В.</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066800"/>
          </a:xfrm>
        </p:spPr>
        <p:txBody>
          <a:bodyPr>
            <a:normAutofit/>
          </a:bodyPr>
          <a:lstStyle/>
          <a:p>
            <a:pPr algn="ctr"/>
            <a:r>
              <a:rPr lang="ru-RU" sz="3600" dirty="0" smtClean="0"/>
              <a:t>Брусок 5х5 4 м </a:t>
            </a:r>
            <a:endParaRPr lang="ru-RU" sz="3600" dirty="0"/>
          </a:p>
        </p:txBody>
      </p:sp>
      <p:sp>
        <p:nvSpPr>
          <p:cNvPr id="3" name="Содержимое 2"/>
          <p:cNvSpPr>
            <a:spLocks noGrp="1"/>
          </p:cNvSpPr>
          <p:nvPr>
            <p:ph idx="1"/>
          </p:nvPr>
        </p:nvSpPr>
        <p:spPr/>
        <p:txBody>
          <a:bodyPr/>
          <a:lstStyle/>
          <a:p>
            <a:endParaRPr lang="ru-RU"/>
          </a:p>
        </p:txBody>
      </p:sp>
      <p:sp>
        <p:nvSpPr>
          <p:cNvPr id="3074" name="AutoShape 2" descr="https://teplica-exp.ru/wp-content/uploads/2016/12/Sotovyy-polikarbonat-tekhnicheskie-kharakteristiki.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6" name="Picture 4" descr="http://tanisla.ru/wp-content/uploads/2014/11/1492516017.jpg"/>
          <p:cNvPicPr>
            <a:picLocks noChangeAspect="1" noChangeArrowheads="1"/>
          </p:cNvPicPr>
          <p:nvPr/>
        </p:nvPicPr>
        <p:blipFill>
          <a:blip r:embed="rId2" cstate="print"/>
          <a:srcRect/>
          <a:stretch>
            <a:fillRect/>
          </a:stretch>
        </p:blipFill>
        <p:spPr bwMode="auto">
          <a:xfrm>
            <a:off x="714348" y="1714488"/>
            <a:ext cx="7620053" cy="428628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143000"/>
          </a:xfrm>
        </p:spPr>
        <p:txBody>
          <a:bodyPr>
            <a:normAutofit fontScale="90000"/>
          </a:bodyPr>
          <a:lstStyle/>
          <a:p>
            <a:r>
              <a:rPr lang="ru-RU" dirty="0" smtClean="0"/>
              <a:t>Поликарбонат для покрытия теплицы </a:t>
            </a:r>
            <a:endParaRPr lang="ru-RU" dirty="0"/>
          </a:p>
        </p:txBody>
      </p:sp>
      <p:sp>
        <p:nvSpPr>
          <p:cNvPr id="3" name="Содержимое 2"/>
          <p:cNvSpPr>
            <a:spLocks noGrp="1"/>
          </p:cNvSpPr>
          <p:nvPr>
            <p:ph idx="1"/>
          </p:nvPr>
        </p:nvSpPr>
        <p:spPr/>
        <p:txBody>
          <a:bodyPr/>
          <a:lstStyle/>
          <a:p>
            <a:endParaRPr lang="ru-RU"/>
          </a:p>
        </p:txBody>
      </p:sp>
      <p:pic>
        <p:nvPicPr>
          <p:cNvPr id="2050" name="Picture 2" descr="https://teplica-exp.ru/wp-content/uploads/2016/12/Sotovyy-polikarbonat-tekhnicheskie-kharakteristiki.jpg"/>
          <p:cNvPicPr>
            <a:picLocks noChangeAspect="1" noChangeArrowheads="1"/>
          </p:cNvPicPr>
          <p:nvPr/>
        </p:nvPicPr>
        <p:blipFill>
          <a:blip r:embed="rId2" cstate="print"/>
          <a:srcRect/>
          <a:stretch>
            <a:fillRect/>
          </a:stretch>
        </p:blipFill>
        <p:spPr bwMode="auto">
          <a:xfrm>
            <a:off x="1285852" y="1500174"/>
            <a:ext cx="6715172" cy="447678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8229600" cy="1066800"/>
          </a:xfrm>
        </p:spPr>
        <p:txBody>
          <a:bodyPr>
            <a:normAutofit/>
          </a:bodyPr>
          <a:lstStyle/>
          <a:p>
            <a:pPr algn="ctr"/>
            <a:r>
              <a:rPr lang="ru-RU" sz="3600" dirty="0" smtClean="0"/>
              <a:t>Расчет грунта для грядок</a:t>
            </a:r>
            <a:endParaRPr lang="ru-RU" sz="3600" dirty="0"/>
          </a:p>
        </p:txBody>
      </p:sp>
      <p:sp>
        <p:nvSpPr>
          <p:cNvPr id="3" name="Содержимое 2"/>
          <p:cNvSpPr>
            <a:spLocks noGrp="1"/>
          </p:cNvSpPr>
          <p:nvPr>
            <p:ph idx="1"/>
          </p:nvPr>
        </p:nvSpPr>
        <p:spPr/>
        <p:txBody>
          <a:bodyPr/>
          <a:lstStyle/>
          <a:p>
            <a:r>
              <a:rPr lang="ru-RU" dirty="0" smtClean="0"/>
              <a:t>Высота грядки – 0,25 м.</a:t>
            </a:r>
          </a:p>
          <a:p>
            <a:r>
              <a:rPr lang="ru-RU" dirty="0" smtClean="0"/>
              <a:t>Длина грядки – 4 м.</a:t>
            </a:r>
          </a:p>
          <a:p>
            <a:r>
              <a:rPr lang="ru-RU" dirty="0" smtClean="0"/>
              <a:t>Ширина грядки – 0,5 м.</a:t>
            </a:r>
          </a:p>
          <a:p>
            <a:r>
              <a:rPr lang="ru-RU" dirty="0" smtClean="0"/>
              <a:t>Всего необходимо 0,5 куб.м. грунта на 1 грядку.</a:t>
            </a:r>
          </a:p>
          <a:p>
            <a:r>
              <a:rPr lang="ru-RU" dirty="0" smtClean="0"/>
              <a:t>Масса </a:t>
            </a:r>
            <a:r>
              <a:rPr lang="ru-RU" dirty="0" smtClean="0"/>
              <a:t>0,5 </a:t>
            </a:r>
            <a:r>
              <a:rPr lang="ru-RU" dirty="0" smtClean="0"/>
              <a:t>куб.м. грунта –725 кг.</a:t>
            </a:r>
          </a:p>
          <a:p>
            <a:r>
              <a:rPr lang="ru-RU" dirty="0" smtClean="0"/>
              <a:t>На 3 грядки необходимо 725 кг </a:t>
            </a:r>
            <a:r>
              <a:rPr lang="ru-RU" dirty="0" err="1" smtClean="0"/>
              <a:t>х</a:t>
            </a:r>
            <a:r>
              <a:rPr lang="ru-RU" dirty="0" smtClean="0"/>
              <a:t> 3 = 2175 кг.</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smtClean="0"/>
              <a:t>Что посадить в теплице?</a:t>
            </a:r>
            <a:endParaRPr lang="ru-RU" sz="3600" dirty="0"/>
          </a:p>
        </p:txBody>
      </p:sp>
      <p:sp>
        <p:nvSpPr>
          <p:cNvPr id="3" name="Содержимое 2"/>
          <p:cNvSpPr>
            <a:spLocks noGrp="1"/>
          </p:cNvSpPr>
          <p:nvPr>
            <p:ph idx="1"/>
          </p:nvPr>
        </p:nvSpPr>
        <p:spPr/>
        <p:txBody>
          <a:bodyPr/>
          <a:lstStyle/>
          <a:p>
            <a:r>
              <a:rPr lang="ru-RU" dirty="0" smtClean="0"/>
              <a:t>Так как у нас теплица будет небольшая, всего длина 5 м. ширина 2,4 м., и три грядки, нам нужно было определить растения(культуры), которые могут вырасти за короткое лето и могут расти в симбиозе друг с другом. </a:t>
            </a:r>
            <a:r>
              <a:rPr lang="ru-RU" dirty="0"/>
              <a:t>В одной теплице могут произрастать растения, которые требуют одинаковых условий культивирования.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071546"/>
            <a:ext cx="8715436" cy="4525963"/>
          </a:xfrm>
        </p:spPr>
        <p:txBody>
          <a:bodyPr>
            <a:noAutofit/>
          </a:bodyPr>
          <a:lstStyle/>
          <a:p>
            <a:pPr>
              <a:buNone/>
            </a:pPr>
            <a:r>
              <a:rPr lang="ru-RU" dirty="0" smtClean="0"/>
              <a:t>          Конечно наша теплица не может обойтись без огурцов. И поэтому нам пришлось обработать достаточный объем информации в сети Интернет и другую периодическую литературу для выбора хороших соседей для этого овоща.</a:t>
            </a:r>
          </a:p>
          <a:p>
            <a:pPr>
              <a:buNone/>
            </a:pPr>
            <a:r>
              <a:rPr lang="ru-RU" dirty="0" smtClean="0"/>
              <a:t>         Мы выяснили, что рядом с огурцами можно сажать баклажаны, перцы, листовой салат, редис, зеленый лук, укроп.</a:t>
            </a:r>
          </a:p>
          <a:p>
            <a:pPr>
              <a:buNone/>
            </a:pPr>
            <a:r>
              <a:rPr lang="ru-RU" dirty="0"/>
              <a:t> </a:t>
            </a:r>
            <a:r>
              <a:rPr lang="ru-RU" dirty="0" smtClean="0"/>
              <a:t>         В первое время мы будем сажать огурцы, редис и укроп. </a:t>
            </a:r>
            <a:r>
              <a:rPr lang="ru-RU" sz="3200" dirty="0" smtClean="0"/>
              <a:t/>
            </a:r>
            <a:br>
              <a:rPr lang="ru-RU" sz="3200" dirty="0" smtClean="0"/>
            </a:br>
            <a:endParaRPr lang="ru-RU"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066800"/>
          </a:xfrm>
        </p:spPr>
        <p:txBody>
          <a:bodyPr>
            <a:normAutofit fontScale="90000"/>
          </a:bodyPr>
          <a:lstStyle/>
          <a:p>
            <a:r>
              <a:rPr lang="ru-RU" dirty="0" smtClean="0"/>
              <a:t>Как посадить культуры в теплице</a:t>
            </a:r>
            <a:br>
              <a:rPr lang="ru-RU" dirty="0" smtClean="0"/>
            </a:br>
            <a:r>
              <a:rPr lang="ru-RU" dirty="0" smtClean="0"/>
              <a:t>(вид сверху, грядки серый </a:t>
            </a:r>
            <a:r>
              <a:rPr lang="ru-RU" dirty="0" err="1" smtClean="0"/>
              <a:t>прямоуг</a:t>
            </a:r>
            <a:r>
              <a:rPr lang="ru-RU" dirty="0" smtClean="0"/>
              <a:t>.)</a:t>
            </a:r>
            <a:endParaRPr lang="ru-RU" dirty="0"/>
          </a:p>
        </p:txBody>
      </p:sp>
      <p:sp>
        <p:nvSpPr>
          <p:cNvPr id="3" name="Содержимое 2"/>
          <p:cNvSpPr>
            <a:spLocks noGrp="1"/>
          </p:cNvSpPr>
          <p:nvPr>
            <p:ph idx="1"/>
          </p:nvPr>
        </p:nvSpPr>
        <p:spPr>
          <a:xfrm>
            <a:off x="142844" y="2249424"/>
            <a:ext cx="2857520" cy="4325112"/>
          </a:xfrm>
        </p:spPr>
        <p:txBody>
          <a:bodyPr>
            <a:noAutofit/>
          </a:bodyPr>
          <a:lstStyle/>
          <a:p>
            <a:pPr algn="ctr">
              <a:buNone/>
            </a:pPr>
            <a:r>
              <a:rPr lang="ru-RU" sz="2400" dirty="0" smtClean="0"/>
              <a:t>По рекомендации опытных овощеводов, мы решили на трех грядках посадить овощи следующим образом:</a:t>
            </a:r>
            <a:endParaRPr lang="ru-RU" sz="2400" dirty="0"/>
          </a:p>
        </p:txBody>
      </p:sp>
      <p:pic>
        <p:nvPicPr>
          <p:cNvPr id="1026" name="Picture 2"/>
          <p:cNvPicPr>
            <a:picLocks noChangeAspect="1" noChangeArrowheads="1"/>
          </p:cNvPicPr>
          <p:nvPr/>
        </p:nvPicPr>
        <p:blipFill>
          <a:blip r:embed="rId2"/>
          <a:srcRect/>
          <a:stretch>
            <a:fillRect/>
          </a:stretch>
        </p:blipFill>
        <p:spPr bwMode="auto">
          <a:xfrm>
            <a:off x="3000364" y="1714488"/>
            <a:ext cx="3609984" cy="5016658"/>
          </a:xfrm>
          <a:prstGeom prst="rect">
            <a:avLst/>
          </a:prstGeom>
          <a:noFill/>
          <a:ln w="9525">
            <a:noFill/>
            <a:miter lim="800000"/>
            <a:headEnd/>
            <a:tailEnd/>
          </a:ln>
          <a:effectLst/>
        </p:spPr>
      </p:pic>
      <p:sp>
        <p:nvSpPr>
          <p:cNvPr id="5" name="Содержимое 2"/>
          <p:cNvSpPr txBox="1">
            <a:spLocks/>
          </p:cNvSpPr>
          <p:nvPr/>
        </p:nvSpPr>
        <p:spPr>
          <a:xfrm>
            <a:off x="6715140" y="2214554"/>
            <a:ext cx="2143140" cy="4325112"/>
          </a:xfrm>
          <a:prstGeom prst="rect">
            <a:avLst/>
          </a:prstGeom>
        </p:spPr>
        <p:txBody>
          <a:bodyPr vert="horz">
            <a:norm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ru-RU" sz="2400" b="0" i="0" u="none" strike="noStrike" kern="1200" cap="none" spc="0" normalizeH="0" baseline="0" noProof="0" dirty="0" smtClean="0">
                <a:ln>
                  <a:noFill/>
                </a:ln>
                <a:solidFill>
                  <a:schemeClr val="tx1"/>
                </a:solidFill>
                <a:effectLst/>
                <a:uLnTx/>
                <a:uFillTx/>
                <a:latin typeface="+mn-lt"/>
                <a:ea typeface="+mn-ea"/>
                <a:cs typeface="+mn-cs"/>
              </a:rPr>
              <a:t>О – огурцы</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ru-RU" sz="2400" dirty="0" smtClean="0"/>
              <a:t>Р – редис</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ru-RU" sz="2400" b="0" i="0" u="none" strike="noStrike" kern="1200" cap="none" spc="0" normalizeH="0" baseline="0" noProof="0" dirty="0" smtClean="0">
                <a:ln>
                  <a:noFill/>
                </a:ln>
                <a:solidFill>
                  <a:schemeClr val="tx1"/>
                </a:solidFill>
                <a:effectLst/>
                <a:uLnTx/>
                <a:uFillTx/>
                <a:latin typeface="+mn-lt"/>
                <a:ea typeface="+mn-ea"/>
                <a:cs typeface="+mn-cs"/>
              </a:rPr>
              <a:t>У – укроп</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ru-RU" sz="2400" dirty="0" smtClean="0"/>
              <a:t>Л – </a:t>
            </a:r>
            <a:r>
              <a:rPr lang="ru-RU" sz="2400" dirty="0" err="1" smtClean="0"/>
              <a:t>зел.лук</a:t>
            </a:r>
            <a:endParaRPr lang="ru-RU" sz="2400" dirty="0" smtClean="0"/>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ru-RU" sz="2400" b="0" i="0" u="none" strike="noStrike" kern="1200" cap="none" spc="0" normalizeH="0" baseline="0" noProof="0" dirty="0" smtClean="0">
                <a:ln>
                  <a:noFill/>
                </a:ln>
                <a:solidFill>
                  <a:schemeClr val="tx1"/>
                </a:solidFill>
                <a:effectLst/>
                <a:uLnTx/>
                <a:uFillTx/>
                <a:latin typeface="+mn-lt"/>
                <a:ea typeface="+mn-ea"/>
                <a:cs typeface="+mn-cs"/>
              </a:rPr>
              <a:t>П – перец</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ru-RU"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будет происходить полив овощей</a:t>
            </a:r>
            <a:endParaRPr lang="ru-RU" dirty="0"/>
          </a:p>
        </p:txBody>
      </p:sp>
      <p:sp>
        <p:nvSpPr>
          <p:cNvPr id="3" name="Содержимое 2"/>
          <p:cNvSpPr>
            <a:spLocks noGrp="1"/>
          </p:cNvSpPr>
          <p:nvPr>
            <p:ph idx="1"/>
          </p:nvPr>
        </p:nvSpPr>
        <p:spPr/>
        <p:txBody>
          <a:bodyPr/>
          <a:lstStyle/>
          <a:p>
            <a:r>
              <a:rPr lang="ru-RU" dirty="0" smtClean="0"/>
              <a:t>Полив растений будет организован с помощью набора воды(с помощью шланга из здания школы) в емкости(бочки 200 л.). Затем учащиеся, по руководством учителя, с помощью леек будут выполнять полив овощей, в соответствии с правилами, учитывая </a:t>
            </a:r>
            <a:r>
              <a:rPr lang="ru-RU" dirty="0" err="1" smtClean="0"/>
              <a:t>влаголюбивость</a:t>
            </a:r>
            <a:r>
              <a:rPr lang="ru-RU" dirty="0" smtClean="0"/>
              <a:t> того или иного растения.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будет обогреваться и вентилироваться теплица?</a:t>
            </a:r>
            <a:endParaRPr lang="ru-RU" dirty="0"/>
          </a:p>
        </p:txBody>
      </p:sp>
      <p:sp>
        <p:nvSpPr>
          <p:cNvPr id="3" name="Содержимое 2"/>
          <p:cNvSpPr>
            <a:spLocks noGrp="1"/>
          </p:cNvSpPr>
          <p:nvPr>
            <p:ph idx="1"/>
          </p:nvPr>
        </p:nvSpPr>
        <p:spPr>
          <a:xfrm>
            <a:off x="500034" y="2532888"/>
            <a:ext cx="8229600" cy="4325112"/>
          </a:xfrm>
        </p:spPr>
        <p:txBody>
          <a:bodyPr>
            <a:normAutofit/>
          </a:bodyPr>
          <a:lstStyle/>
          <a:p>
            <a:pPr>
              <a:buNone/>
            </a:pPr>
            <a:r>
              <a:rPr lang="ru-RU" dirty="0" smtClean="0"/>
              <a:t>         Внутри </a:t>
            </a:r>
            <a:r>
              <a:rPr lang="ru-RU" dirty="0"/>
              <a:t>теплица </a:t>
            </a:r>
            <a:r>
              <a:rPr lang="ru-RU" dirty="0" smtClean="0"/>
              <a:t>будет оборудована </a:t>
            </a:r>
            <a:r>
              <a:rPr lang="ru-RU" dirty="0"/>
              <a:t>комнатным вентилятором (для перемешивания воздуха), и аварийным обогревом на случай резкого похолодания – бытовым тепловентилятором</a:t>
            </a:r>
            <a:r>
              <a:rPr lang="ru-RU" dirty="0" smtClean="0"/>
              <a:t>. Также будут установлены </a:t>
            </a:r>
            <a:r>
              <a:rPr lang="ru-RU" dirty="0" smtClean="0"/>
              <a:t>кварцевые лампы </a:t>
            </a:r>
            <a:r>
              <a:rPr lang="ru-RU" dirty="0" smtClean="0"/>
              <a:t>для освещения </a:t>
            </a:r>
            <a:r>
              <a:rPr lang="ru-RU" dirty="0" smtClean="0"/>
              <a:t>растений в </a:t>
            </a:r>
            <a:r>
              <a:rPr lang="ru-RU" dirty="0" smtClean="0"/>
              <a:t>пасмурные дни, когда солнца будет мало.</a:t>
            </a:r>
            <a:br>
              <a:rPr lang="ru-RU" dirty="0" smtClean="0"/>
            </a:b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Содержимое 2"/>
          <p:cNvSpPr>
            <a:spLocks noGrp="1"/>
          </p:cNvSpPr>
          <p:nvPr>
            <p:ph idx="1"/>
          </p:nvPr>
        </p:nvSpPr>
        <p:spPr/>
        <p:txBody>
          <a:bodyPr>
            <a:normAutofit lnSpcReduction="10000"/>
          </a:bodyPr>
          <a:lstStyle/>
          <a:p>
            <a:r>
              <a:rPr lang="ru-RU" dirty="0" smtClean="0"/>
              <a:t>Школьная теплица это проект, который необходим нашей школе. Это занятость детей, это опыт, который они приобретут, это свежие овощи, дополнительные витамины, которых так не хватает нашим учащимся. Теплица это дополнительная экспериментальная площадка, которая разнообразит  занятость детей и кто знает даст толчок тому, что у нас появятся новые Мичурины и </a:t>
            </a:r>
            <a:r>
              <a:rPr lang="ru-RU" dirty="0" err="1" smtClean="0"/>
              <a:t>Болотовы</a:t>
            </a:r>
            <a:r>
              <a:rPr lang="ru-RU" dirty="0" smtClean="0"/>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a:t>
            </a:r>
            <a:endParaRPr lang="ru-RU" dirty="0"/>
          </a:p>
        </p:txBody>
      </p:sp>
      <p:sp>
        <p:nvSpPr>
          <p:cNvPr id="3" name="Содержимое 2"/>
          <p:cNvSpPr>
            <a:spLocks noGrp="1"/>
          </p:cNvSpPr>
          <p:nvPr>
            <p:ph idx="1"/>
          </p:nvPr>
        </p:nvSpPr>
        <p:spPr/>
        <p:txBody>
          <a:bodyPr>
            <a:normAutofit/>
          </a:bodyPr>
          <a:lstStyle/>
          <a:p>
            <a:r>
              <a:rPr lang="en-US" dirty="0" smtClean="0">
                <a:hlinkClick r:id="rId2"/>
              </a:rPr>
              <a:t>http://</a:t>
            </a:r>
            <a:r>
              <a:rPr lang="en-US" dirty="0" smtClean="0">
                <a:hlinkClick r:id="rId2"/>
              </a:rPr>
              <a:t>sadyrad.ru/teplica/kakie-ovoshhi-sazhat-v-teplice-vmeste.html</a:t>
            </a:r>
            <a:endParaRPr lang="ru-RU" dirty="0" smtClean="0"/>
          </a:p>
          <a:p>
            <a:r>
              <a:rPr lang="en-US" dirty="0" smtClean="0">
                <a:hlinkClick r:id="rId3"/>
              </a:rPr>
              <a:t>https://</a:t>
            </a:r>
            <a:r>
              <a:rPr lang="en-US" dirty="0" smtClean="0">
                <a:hlinkClick r:id="rId3"/>
              </a:rPr>
              <a:t>vasha-teplitsa.ru/virashivanie/page/2</a:t>
            </a:r>
            <a:endParaRPr lang="ru-RU" dirty="0" smtClean="0"/>
          </a:p>
          <a:p>
            <a:r>
              <a:rPr lang="ru-RU" dirty="0" smtClean="0"/>
              <a:t>Книга. Сад и огород.</a:t>
            </a:r>
            <a:r>
              <a:rPr lang="ru-RU" dirty="0" smtClean="0"/>
              <a:t> </a:t>
            </a:r>
            <a:r>
              <a:rPr lang="ru-RU" dirty="0" smtClean="0"/>
              <a:t>Галина </a:t>
            </a:r>
            <a:r>
              <a:rPr lang="ru-RU" dirty="0" err="1" smtClean="0"/>
              <a:t>Кизима</a:t>
            </a:r>
            <a:r>
              <a:rPr lang="ru-RU" dirty="0" smtClean="0"/>
              <a:t>. Дачная академия Галины Кизимы.2016.</a:t>
            </a:r>
            <a:endParaRPr lang="ru-RU" dirty="0" smtClean="0"/>
          </a:p>
          <a:p>
            <a:r>
              <a:rPr lang="ru-RU" dirty="0" smtClean="0"/>
              <a:t>Книга. Сделай сам. С.П.Кашин. Ваш домашний помощник.2012.</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066800"/>
          </a:xfrm>
        </p:spPr>
        <p:txBody>
          <a:bodyPr/>
          <a:lstStyle/>
          <a:p>
            <a:r>
              <a:rPr lang="ru-RU" dirty="0" smtClean="0"/>
              <a:t>Содержание</a:t>
            </a:r>
            <a:endParaRPr lang="ru-RU" dirty="0"/>
          </a:p>
        </p:txBody>
      </p:sp>
      <p:sp>
        <p:nvSpPr>
          <p:cNvPr id="3" name="Содержимое 2"/>
          <p:cNvSpPr>
            <a:spLocks noGrp="1"/>
          </p:cNvSpPr>
          <p:nvPr>
            <p:ph idx="1"/>
          </p:nvPr>
        </p:nvSpPr>
        <p:spPr>
          <a:xfrm>
            <a:off x="428596" y="1857364"/>
            <a:ext cx="8229600" cy="4325112"/>
          </a:xfrm>
        </p:spPr>
        <p:txBody>
          <a:bodyPr>
            <a:normAutofit fontScale="92500" lnSpcReduction="20000"/>
          </a:bodyPr>
          <a:lstStyle/>
          <a:p>
            <a:r>
              <a:rPr lang="ru-RU" dirty="0" smtClean="0"/>
              <a:t>Введение</a:t>
            </a:r>
          </a:p>
          <a:p>
            <a:r>
              <a:rPr lang="ru-RU" dirty="0" smtClean="0"/>
              <a:t>Где будет построена теплица</a:t>
            </a:r>
          </a:p>
          <a:p>
            <a:r>
              <a:rPr lang="ru-RU" dirty="0" smtClean="0"/>
              <a:t>Макет теплицы</a:t>
            </a:r>
          </a:p>
          <a:p>
            <a:r>
              <a:rPr lang="ru-RU" dirty="0" smtClean="0"/>
              <a:t>Необходимые стройматериалы</a:t>
            </a:r>
          </a:p>
          <a:p>
            <a:r>
              <a:rPr lang="ru-RU" dirty="0" smtClean="0"/>
              <a:t>Расчет грунта для грядок</a:t>
            </a:r>
          </a:p>
          <a:p>
            <a:r>
              <a:rPr lang="ru-RU" dirty="0" smtClean="0"/>
              <a:t>Что посадить в теплице</a:t>
            </a:r>
          </a:p>
          <a:p>
            <a:r>
              <a:rPr lang="ru-RU" dirty="0" smtClean="0"/>
              <a:t>Как посадить культуры в теплице</a:t>
            </a:r>
          </a:p>
          <a:p>
            <a:r>
              <a:rPr lang="ru-RU" dirty="0" smtClean="0"/>
              <a:t>Как будет происходить полив овощей</a:t>
            </a:r>
          </a:p>
          <a:p>
            <a:r>
              <a:rPr lang="ru-RU" dirty="0" smtClean="0"/>
              <a:t>Как будет обогреваться теплица</a:t>
            </a:r>
          </a:p>
          <a:p>
            <a:r>
              <a:rPr lang="ru-RU" dirty="0" smtClean="0"/>
              <a:t>Заключение</a:t>
            </a:r>
          </a:p>
          <a:p>
            <a:r>
              <a:rPr lang="ru-RU" dirty="0" smtClean="0"/>
              <a:t>Литература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066800"/>
          </a:xfrm>
        </p:spPr>
        <p:txBody>
          <a:bodyPr/>
          <a:lstStyle/>
          <a:p>
            <a:r>
              <a:rPr lang="ru-RU" dirty="0" smtClean="0"/>
              <a:t>Введение</a:t>
            </a:r>
            <a:endParaRPr lang="ru-RU" dirty="0"/>
          </a:p>
        </p:txBody>
      </p:sp>
      <p:sp>
        <p:nvSpPr>
          <p:cNvPr id="3" name="Содержимое 2"/>
          <p:cNvSpPr>
            <a:spLocks noGrp="1"/>
          </p:cNvSpPr>
          <p:nvPr>
            <p:ph idx="1"/>
          </p:nvPr>
        </p:nvSpPr>
        <p:spPr>
          <a:xfrm>
            <a:off x="428596" y="1357298"/>
            <a:ext cx="8229600" cy="4325112"/>
          </a:xfrm>
        </p:spPr>
        <p:txBody>
          <a:bodyPr>
            <a:noAutofit/>
          </a:bodyPr>
          <a:lstStyle/>
          <a:p>
            <a:r>
              <a:rPr lang="ru-RU" sz="2400" dirty="0" smtClean="0"/>
              <a:t>     Теплица для школы нужна в первую очередь для того, чтобы ученики школы в летнее время были заняты высаживанием и ухаживанием за различными овощными культурами. Первые шаги в растениеводстве дадут им возможность выработать необходимые навыки, умения и знания, которые им пригодятся в будущем. Здесь они смогут проводить вместе с учителем экспериментальные опыты, практические работы по повышению урожайности и быть может выведению новых сортов растений, адаптированных к нашим климатическим условиям.     </a:t>
            </a:r>
            <a:endParaRPr lang="ru-RU" sz="2400" dirty="0" smtClean="0"/>
          </a:p>
          <a:p>
            <a:r>
              <a:rPr lang="ru-RU" sz="2400" dirty="0" smtClean="0"/>
              <a:t>      Также теплица позволит </a:t>
            </a:r>
            <a:r>
              <a:rPr lang="ru-RU" sz="2400" dirty="0" smtClean="0"/>
              <a:t>дополнительно получать свежую зелень для витаминизированного питания </a:t>
            </a:r>
            <a:r>
              <a:rPr lang="ru-RU" sz="2400" dirty="0" smtClean="0"/>
              <a:t>учащихся в летний период.</a:t>
            </a:r>
          </a:p>
          <a:p>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066800"/>
          </a:xfrm>
        </p:spPr>
        <p:txBody>
          <a:bodyPr/>
          <a:lstStyle/>
          <a:p>
            <a:r>
              <a:rPr lang="ru-RU" dirty="0" smtClean="0"/>
              <a:t>Где будет построена теплица</a:t>
            </a:r>
            <a:endParaRPr lang="ru-RU" dirty="0"/>
          </a:p>
        </p:txBody>
      </p:sp>
      <p:sp>
        <p:nvSpPr>
          <p:cNvPr id="3" name="Содержимое 2"/>
          <p:cNvSpPr>
            <a:spLocks noGrp="1"/>
          </p:cNvSpPr>
          <p:nvPr>
            <p:ph idx="1"/>
          </p:nvPr>
        </p:nvSpPr>
        <p:spPr>
          <a:xfrm>
            <a:off x="428596" y="1714488"/>
            <a:ext cx="8229600" cy="4325112"/>
          </a:xfrm>
        </p:spPr>
        <p:txBody>
          <a:bodyPr/>
          <a:lstStyle/>
          <a:p>
            <a:r>
              <a:rPr lang="ru-RU" sz="2400" dirty="0" smtClean="0"/>
              <a:t>Теплица будет построена на территории школы и будет прилегать к южной стороне бытового сарая. Данное расположение позволит сэкономить материалы и сделает конструкцию надёжной. Также сарай будет закрывать теплицу от сильных, холодных северных ветров.</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066800"/>
          </a:xfrm>
        </p:spPr>
        <p:txBody>
          <a:bodyPr/>
          <a:lstStyle/>
          <a:p>
            <a:r>
              <a:rPr lang="ru-RU" dirty="0" smtClean="0"/>
              <a:t>Макет теплицы</a:t>
            </a:r>
            <a:endParaRPr lang="ru-RU" dirty="0"/>
          </a:p>
        </p:txBody>
      </p:sp>
      <p:sp>
        <p:nvSpPr>
          <p:cNvPr id="3" name="Содержимое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cstate="print"/>
          <a:srcRect l="9796" t="3848" r="8459" b="19382"/>
          <a:stretch>
            <a:fillRect/>
          </a:stretch>
        </p:blipFill>
        <p:spPr bwMode="auto">
          <a:xfrm>
            <a:off x="1357290" y="1571612"/>
            <a:ext cx="6232705" cy="50006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Необходимые стройматериалы</a:t>
            </a:r>
            <a:br>
              <a:rPr lang="ru-RU" dirty="0" smtClean="0"/>
            </a:br>
            <a:r>
              <a:rPr lang="ru-RU" dirty="0" smtClean="0"/>
              <a:t>(Расчет)</a:t>
            </a:r>
            <a:endParaRPr lang="ru-RU" dirty="0"/>
          </a:p>
        </p:txBody>
      </p:sp>
      <p:sp>
        <p:nvSpPr>
          <p:cNvPr id="3" name="Содержимое 2"/>
          <p:cNvSpPr>
            <a:spLocks noGrp="1"/>
          </p:cNvSpPr>
          <p:nvPr>
            <p:ph idx="1"/>
          </p:nvPr>
        </p:nvSpPr>
        <p:spPr/>
        <p:txBody>
          <a:bodyPr/>
          <a:lstStyle/>
          <a:p>
            <a:r>
              <a:rPr lang="ru-RU" sz="2400" dirty="0" smtClean="0"/>
              <a:t>Основание теплицы из бруса 15х15 5 м – 6 штук,</a:t>
            </a:r>
          </a:p>
          <a:p>
            <a:r>
              <a:rPr lang="ru-RU" sz="2400" dirty="0" smtClean="0"/>
              <a:t>Стойки из бруса 10х10 3 м – 6 штук.</a:t>
            </a:r>
          </a:p>
          <a:p>
            <a:r>
              <a:rPr lang="ru-RU" sz="2400" dirty="0" smtClean="0"/>
              <a:t>Доска 0,05*0,18*2м - 6 штук.</a:t>
            </a:r>
          </a:p>
          <a:p>
            <a:r>
              <a:rPr lang="ru-RU" sz="2400" dirty="0" smtClean="0"/>
              <a:t>Брусок 5х5 4 м - 10 штук.</a:t>
            </a:r>
          </a:p>
          <a:p>
            <a:r>
              <a:rPr lang="ru-RU" sz="2400" dirty="0" smtClean="0"/>
              <a:t>Поликарбонат для покрытия теплицы -30 кв.м</a:t>
            </a:r>
            <a:r>
              <a:rPr lang="ru-RU" sz="2400" dirty="0" smtClean="0"/>
              <a:t>.</a:t>
            </a:r>
          </a:p>
          <a:p>
            <a:r>
              <a:rPr lang="ru-RU" sz="2400" dirty="0" err="1" smtClean="0"/>
              <a:t>Саморез</a:t>
            </a:r>
            <a:r>
              <a:rPr lang="ru-RU" sz="2400" dirty="0" smtClean="0"/>
              <a:t> </a:t>
            </a:r>
            <a:r>
              <a:rPr lang="ru-RU" sz="2400" b="1" dirty="0" smtClean="0"/>
              <a:t>СГД 4.2</a:t>
            </a:r>
            <a:r>
              <a:rPr lang="en-US" sz="2400" b="1" dirty="0" smtClean="0"/>
              <a:t>x75</a:t>
            </a:r>
            <a:r>
              <a:rPr lang="ru-RU" sz="2400" b="1" dirty="0" smtClean="0"/>
              <a:t> -</a:t>
            </a:r>
            <a:r>
              <a:rPr lang="ru-RU" sz="2400" dirty="0" smtClean="0"/>
              <a:t> 130 штук</a:t>
            </a:r>
          </a:p>
          <a:p>
            <a:r>
              <a:rPr lang="ru-RU" sz="2400" dirty="0" err="1" smtClean="0"/>
              <a:t>Саморез</a:t>
            </a:r>
            <a:r>
              <a:rPr lang="ru-RU" sz="2400" dirty="0" smtClean="0"/>
              <a:t> </a:t>
            </a:r>
            <a:r>
              <a:rPr lang="ru-RU" sz="2400" b="1" dirty="0" smtClean="0"/>
              <a:t>СГД 3.5</a:t>
            </a:r>
            <a:r>
              <a:rPr lang="en-US" sz="2400" b="1" dirty="0" smtClean="0"/>
              <a:t>x25</a:t>
            </a:r>
            <a:r>
              <a:rPr lang="ru-RU" sz="2400" b="1" dirty="0" smtClean="0"/>
              <a:t> – 100 штук</a:t>
            </a:r>
          </a:p>
          <a:p>
            <a:pPr>
              <a:buNone/>
            </a:pPr>
            <a:r>
              <a:rPr lang="ru-RU" sz="2400" dirty="0" smtClean="0"/>
              <a:t> </a:t>
            </a:r>
            <a:endParaRPr lang="ru-RU" sz="24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066800"/>
          </a:xfrm>
        </p:spPr>
        <p:txBody>
          <a:bodyPr>
            <a:normAutofit fontScale="90000"/>
          </a:bodyPr>
          <a:lstStyle/>
          <a:p>
            <a:r>
              <a:rPr lang="ru-RU" dirty="0" smtClean="0"/>
              <a:t>Основание теплицы </a:t>
            </a:r>
            <a:r>
              <a:rPr lang="ru-RU" dirty="0" smtClean="0"/>
              <a:t>- </a:t>
            </a:r>
            <a:r>
              <a:rPr lang="ru-RU" dirty="0" smtClean="0"/>
              <a:t>брус 15х15 5 м </a:t>
            </a:r>
            <a:endParaRPr lang="ru-RU" dirty="0"/>
          </a:p>
        </p:txBody>
      </p:sp>
      <p:sp>
        <p:nvSpPr>
          <p:cNvPr id="3" name="Содержимое 2"/>
          <p:cNvSpPr>
            <a:spLocks noGrp="1"/>
          </p:cNvSpPr>
          <p:nvPr>
            <p:ph idx="1"/>
          </p:nvPr>
        </p:nvSpPr>
        <p:spPr/>
        <p:txBody>
          <a:bodyPr/>
          <a:lstStyle/>
          <a:p>
            <a:endParaRPr lang="ru-RU"/>
          </a:p>
        </p:txBody>
      </p:sp>
      <p:pic>
        <p:nvPicPr>
          <p:cNvPr id="6146" name="Picture 2" descr="https://tostpost.com/images/2018-Mar/22/7621fba00a256f9986f41a2eeda65b34/3.jpg"/>
          <p:cNvPicPr>
            <a:picLocks noChangeAspect="1" noChangeArrowheads="1"/>
          </p:cNvPicPr>
          <p:nvPr/>
        </p:nvPicPr>
        <p:blipFill>
          <a:blip r:embed="rId2" cstate="print"/>
          <a:srcRect/>
          <a:stretch>
            <a:fillRect/>
          </a:stretch>
        </p:blipFill>
        <p:spPr bwMode="auto">
          <a:xfrm>
            <a:off x="2357422" y="1857364"/>
            <a:ext cx="4762500" cy="43719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Стойки из бруса 10х10 3 м </a:t>
            </a:r>
            <a:br>
              <a:rPr lang="ru-RU" dirty="0" smtClean="0"/>
            </a:br>
            <a:endParaRPr lang="ru-RU" dirty="0"/>
          </a:p>
        </p:txBody>
      </p:sp>
      <p:sp>
        <p:nvSpPr>
          <p:cNvPr id="3" name="Содержимое 2"/>
          <p:cNvSpPr>
            <a:spLocks noGrp="1"/>
          </p:cNvSpPr>
          <p:nvPr>
            <p:ph idx="1"/>
          </p:nvPr>
        </p:nvSpPr>
        <p:spPr/>
        <p:txBody>
          <a:bodyPr/>
          <a:lstStyle/>
          <a:p>
            <a:endParaRPr lang="ru-RU"/>
          </a:p>
        </p:txBody>
      </p:sp>
      <p:sp>
        <p:nvSpPr>
          <p:cNvPr id="5122" name="AutoShape 2" descr="https://xn--b1agakbiibtedanh9a3q.xn--p1ai/wp-content/uploads/2018/11/brus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24" name="Picture 4" descr="https://xn--b1agakbiibtedanh9a3q.xn--p1ai/wp-content/uploads/2018/11/brus1.jpg"/>
          <p:cNvPicPr>
            <a:picLocks noChangeAspect="1" noChangeArrowheads="1"/>
          </p:cNvPicPr>
          <p:nvPr/>
        </p:nvPicPr>
        <p:blipFill>
          <a:blip r:embed="rId2" cstate="print"/>
          <a:srcRect l="1031" t="14433" r="2061" b="16494"/>
          <a:stretch>
            <a:fillRect/>
          </a:stretch>
        </p:blipFill>
        <p:spPr bwMode="auto">
          <a:xfrm>
            <a:off x="1714480" y="1785926"/>
            <a:ext cx="5286412" cy="37679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066800"/>
          </a:xfrm>
        </p:spPr>
        <p:txBody>
          <a:bodyPr>
            <a:normAutofit/>
          </a:bodyPr>
          <a:lstStyle/>
          <a:p>
            <a:pPr algn="ctr"/>
            <a:r>
              <a:rPr lang="ru-RU" sz="3600" dirty="0" smtClean="0"/>
              <a:t>Доска 0,05*0,18*2м </a:t>
            </a:r>
            <a:endParaRPr lang="ru-RU" sz="3600" dirty="0"/>
          </a:p>
        </p:txBody>
      </p:sp>
      <p:sp>
        <p:nvSpPr>
          <p:cNvPr id="3" name="Содержимое 2"/>
          <p:cNvSpPr>
            <a:spLocks noGrp="1"/>
          </p:cNvSpPr>
          <p:nvPr>
            <p:ph idx="1"/>
          </p:nvPr>
        </p:nvSpPr>
        <p:spPr/>
        <p:txBody>
          <a:bodyPr/>
          <a:lstStyle/>
          <a:p>
            <a:endParaRPr lang="ru-RU"/>
          </a:p>
        </p:txBody>
      </p:sp>
      <p:sp>
        <p:nvSpPr>
          <p:cNvPr id="4098" name="AutoShape 2" descr="https://baraholka23.ru/upim/13180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100" name="Picture 4" descr="https://baraholka23.ru/upim/131802.jpg"/>
          <p:cNvPicPr>
            <a:picLocks noChangeAspect="1" noChangeArrowheads="1"/>
          </p:cNvPicPr>
          <p:nvPr/>
        </p:nvPicPr>
        <p:blipFill>
          <a:blip r:embed="rId2" cstate="print"/>
          <a:srcRect t="6250" r="390" b="6249"/>
          <a:stretch>
            <a:fillRect/>
          </a:stretch>
        </p:blipFill>
        <p:spPr bwMode="auto">
          <a:xfrm>
            <a:off x="1357290" y="2071678"/>
            <a:ext cx="6072230" cy="40005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387</TotalTime>
  <Words>661</Words>
  <Application>Microsoft Office PowerPoint</Application>
  <PresentationFormat>Экран (4:3)</PresentationFormat>
  <Paragraphs>66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Городская</vt:lpstr>
      <vt:lpstr>Проектная работа «Наша школьная теплица»</vt:lpstr>
      <vt:lpstr>Содержание</vt:lpstr>
      <vt:lpstr>Введение</vt:lpstr>
      <vt:lpstr>Где будет построена теплица</vt:lpstr>
      <vt:lpstr>Макет теплицы</vt:lpstr>
      <vt:lpstr>Необходимые стройматериалы (Расчет)</vt:lpstr>
      <vt:lpstr>Основание теплицы - брус 15х15 5 м </vt:lpstr>
      <vt:lpstr>Стойки из бруса 10х10 3 м  </vt:lpstr>
      <vt:lpstr>Доска 0,05*0,18*2м </vt:lpstr>
      <vt:lpstr>Брусок 5х5 4 м </vt:lpstr>
      <vt:lpstr>Поликарбонат для покрытия теплицы </vt:lpstr>
      <vt:lpstr>Расчет грунта для грядок</vt:lpstr>
      <vt:lpstr>Что посадить в теплице?</vt:lpstr>
      <vt:lpstr>Слайд 14</vt:lpstr>
      <vt:lpstr>Как посадить культуры в теплице (вид сверху, грядки серый прямоуг.)</vt:lpstr>
      <vt:lpstr>Как будет происходить полив овощей</vt:lpstr>
      <vt:lpstr>Как будет обогреваться и вентилироваться теплица?</vt:lpstr>
      <vt:lpstr>Заключение</vt:lpstr>
      <vt:lpstr>Литература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Очир</dc:creator>
  <cp:lastModifiedBy>директор</cp:lastModifiedBy>
  <cp:revision>55</cp:revision>
  <dcterms:created xsi:type="dcterms:W3CDTF">2019-03-25T05:50:01Z</dcterms:created>
  <dcterms:modified xsi:type="dcterms:W3CDTF">2019-03-26T10:12:06Z</dcterms:modified>
</cp:coreProperties>
</file>